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10234600" cy="7104050"/>
  <p:embeddedFontLst>
    <p:embeddedFont>
      <p:font typeface="Arial Black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ieoHJ4SlReN6Pe0ncYoSquPsr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5E3AA7-0200-46EE-9A78-3E7404C91F36}">
  <a:tblStyle styleId="{595E3AA7-0200-46EE-9A78-3E7404C91F3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ArialBlack-regular.fntdata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40.png"/><Relationship Id="rId20" Type="http://schemas.openxmlformats.org/officeDocument/2006/relationships/image" Target="../media/image4.jpg"/><Relationship Id="rId22" Type="http://schemas.openxmlformats.org/officeDocument/2006/relationships/image" Target="../media/image28.jpg"/><Relationship Id="rId21" Type="http://schemas.openxmlformats.org/officeDocument/2006/relationships/image" Target="../media/image18.jpg"/><Relationship Id="rId24" Type="http://schemas.openxmlformats.org/officeDocument/2006/relationships/image" Target="../media/image21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23.jpg"/><Relationship Id="rId26" Type="http://schemas.openxmlformats.org/officeDocument/2006/relationships/image" Target="../media/image24.jpg"/><Relationship Id="rId25" Type="http://schemas.openxmlformats.org/officeDocument/2006/relationships/image" Target="../media/image30.png"/><Relationship Id="rId28" Type="http://schemas.openxmlformats.org/officeDocument/2006/relationships/image" Target="../media/image25.jpg"/><Relationship Id="rId27" Type="http://schemas.openxmlformats.org/officeDocument/2006/relationships/image" Target="../media/image29.png"/><Relationship Id="rId5" Type="http://schemas.openxmlformats.org/officeDocument/2006/relationships/image" Target="../media/image1.png"/><Relationship Id="rId6" Type="http://schemas.openxmlformats.org/officeDocument/2006/relationships/image" Target="../media/image5.jpg"/><Relationship Id="rId29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11.png"/><Relationship Id="rId31" Type="http://schemas.openxmlformats.org/officeDocument/2006/relationships/image" Target="../media/image26.png"/><Relationship Id="rId30" Type="http://schemas.openxmlformats.org/officeDocument/2006/relationships/image" Target="../media/image34.jpg"/><Relationship Id="rId11" Type="http://schemas.openxmlformats.org/officeDocument/2006/relationships/image" Target="../media/image12.png"/><Relationship Id="rId33" Type="http://schemas.openxmlformats.org/officeDocument/2006/relationships/image" Target="../media/image27.png"/><Relationship Id="rId10" Type="http://schemas.openxmlformats.org/officeDocument/2006/relationships/image" Target="../media/image2.png"/><Relationship Id="rId32" Type="http://schemas.openxmlformats.org/officeDocument/2006/relationships/image" Target="../media/image36.jpg"/><Relationship Id="rId13" Type="http://schemas.openxmlformats.org/officeDocument/2006/relationships/image" Target="../media/image10.jpg"/><Relationship Id="rId35" Type="http://schemas.openxmlformats.org/officeDocument/2006/relationships/image" Target="../media/image33.png"/><Relationship Id="rId12" Type="http://schemas.openxmlformats.org/officeDocument/2006/relationships/image" Target="../media/image22.jpg"/><Relationship Id="rId34" Type="http://schemas.openxmlformats.org/officeDocument/2006/relationships/image" Target="../media/image32.png"/><Relationship Id="rId15" Type="http://schemas.openxmlformats.org/officeDocument/2006/relationships/image" Target="../media/image3.png"/><Relationship Id="rId37" Type="http://schemas.openxmlformats.org/officeDocument/2006/relationships/image" Target="../media/image38.png"/><Relationship Id="rId14" Type="http://schemas.openxmlformats.org/officeDocument/2006/relationships/image" Target="../media/image6.jpg"/><Relationship Id="rId36" Type="http://schemas.openxmlformats.org/officeDocument/2006/relationships/image" Target="../media/image35.jpg"/><Relationship Id="rId17" Type="http://schemas.openxmlformats.org/officeDocument/2006/relationships/image" Target="../media/image16.jpg"/><Relationship Id="rId39" Type="http://schemas.openxmlformats.org/officeDocument/2006/relationships/image" Target="../media/image39.jpg"/><Relationship Id="rId16" Type="http://schemas.openxmlformats.org/officeDocument/2006/relationships/image" Target="../media/image17.jpg"/><Relationship Id="rId38" Type="http://schemas.openxmlformats.org/officeDocument/2006/relationships/image" Target="../media/image37.jpg"/><Relationship Id="rId19" Type="http://schemas.openxmlformats.org/officeDocument/2006/relationships/image" Target="../media/image14.jpg"/><Relationship Id="rId18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4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jpg"/><Relationship Id="rId4" Type="http://schemas.openxmlformats.org/officeDocument/2006/relationships/image" Target="../media/image42.png"/><Relationship Id="rId5" Type="http://schemas.openxmlformats.org/officeDocument/2006/relationships/image" Target="../media/image46.png"/><Relationship Id="rId6" Type="http://schemas.openxmlformats.org/officeDocument/2006/relationships/image" Target="../media/image4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5.png"/><Relationship Id="rId4" Type="http://schemas.openxmlformats.org/officeDocument/2006/relationships/image" Target="../media/image4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png"/><Relationship Id="rId4" Type="http://schemas.openxmlformats.org/officeDocument/2006/relationships/image" Target="../media/image52.jpg"/><Relationship Id="rId5" Type="http://schemas.openxmlformats.org/officeDocument/2006/relationships/image" Target="../media/image5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8.png"/><Relationship Id="rId4" Type="http://schemas.openxmlformats.org/officeDocument/2006/relationships/image" Target="../media/image50.jpg"/><Relationship Id="rId5" Type="http://schemas.openxmlformats.org/officeDocument/2006/relationships/image" Target="../media/image4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hyperlink" Target="http://makauditconsulting.com/" TargetMode="External"/><Relationship Id="rId5" Type="http://schemas.openxmlformats.org/officeDocument/2006/relationships/hyperlink" Target="mailto:makauditconsulting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2123757" y="1147197"/>
            <a:ext cx="4896485" cy="230428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834339" y="4140072"/>
            <a:ext cx="7420227" cy="330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7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fr-FR" sz="3600">
                <a:solidFill>
                  <a:srgbClr val="7E7E7E"/>
                </a:solidFill>
                <a:latin typeface="Arial Black"/>
                <a:ea typeface="Arial Black"/>
                <a:cs typeface="Arial Black"/>
                <a:sym typeface="Arial Black"/>
              </a:rPr>
              <a:t>L'ingénierie pluridisciplinaire : une passion !</a:t>
            </a:r>
            <a:endParaRPr sz="24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5436108" y="5445213"/>
            <a:ext cx="3554349" cy="12241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546303" y="404934"/>
            <a:ext cx="2672323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Qui sommes nous?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228601" y="922527"/>
            <a:ext cx="8761856" cy="25064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8170" rtl="0" algn="just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fr-FR" sz="27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MAKAUDIT CONSULTING </a:t>
            </a:r>
            <a:r>
              <a:rPr b="1"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un cabinet d’ingénierie électrique et énergie renouvelable, </a:t>
            </a: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d’audit énergétique, de contrôles règlementaires, de conseil et  formations.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lnSpc>
                <a:spcPct val="122055"/>
              </a:lnSpc>
              <a:spcBef>
                <a:spcPts val="104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Doté des équipes hautement qualifiées, et ayant une bonne expérience avec de grands opérateurs nationaux et internationaux, </a:t>
            </a:r>
            <a:r>
              <a:rPr b="1" lang="fr-FR" sz="18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MAKAUDIT CONSULTING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offre les services les  plus adaptés aux besoins, et met à la disposition de ses partenaires les outils les plus sûrs pour la conception, le pilotage, le contrôle, et inspection de leurs projets.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16701" rtl="0" algn="just">
              <a:lnSpc>
                <a:spcPct val="101725"/>
              </a:lnSpc>
              <a:spcBef>
                <a:spcPts val="1043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MAKAUDIT CONSULTING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est organisée en Quatre pôles 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/>
          <p:nvPr/>
        </p:nvSpPr>
        <p:spPr>
          <a:xfrm>
            <a:off x="546302" y="3429000"/>
            <a:ext cx="8597697" cy="2016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3428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études techniques.</a:t>
            </a:r>
            <a:endParaRPr/>
          </a:p>
          <a:p>
            <a:pPr indent="0" lvl="0" marL="12700" marR="34289" rtl="0" algn="l">
              <a:lnSpc>
                <a:spcPct val="150000"/>
              </a:lnSpc>
              <a:spcBef>
                <a:spcPts val="96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contrôles et inspections.</a:t>
            </a:r>
            <a:endParaRPr/>
          </a:p>
          <a:p>
            <a:pPr indent="0" lvl="0" marL="12700" marR="34289" rtl="0" algn="l">
              <a:lnSpc>
                <a:spcPct val="150000"/>
              </a:lnSpc>
              <a:spcBef>
                <a:spcPts val="96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Audit énergétiques.</a:t>
            </a:r>
            <a:endParaRPr/>
          </a:p>
          <a:p>
            <a:pPr indent="0" lvl="0" marL="12700" marR="34289" rtl="0" algn="l">
              <a:lnSpc>
                <a:spcPct val="150000"/>
              </a:lnSpc>
              <a:spcBef>
                <a:spcPts val="96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conseil &amp; formations. </a:t>
            </a:r>
            <a:endParaRPr/>
          </a:p>
          <a:p>
            <a:pPr indent="0" lvl="0" marL="12700" marR="34289" rtl="0" algn="l">
              <a:lnSpc>
                <a:spcPct val="150000"/>
              </a:lnSpc>
              <a:spcBef>
                <a:spcPts val="96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/>
        </p:nvSpPr>
        <p:spPr>
          <a:xfrm>
            <a:off x="379345" y="188640"/>
            <a:ext cx="1562477" cy="280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Principaux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1922525" y="188640"/>
            <a:ext cx="1912848" cy="280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partenaires?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72583" y="3746499"/>
            <a:ext cx="88002" cy="236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nk Al-Maghrib — Wikipédia" id="28" name="Google Shape;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548680"/>
            <a:ext cx="1135999" cy="716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ours ONDA (117 Postes) - Dreamjob.ma" id="29" name="Google Shape;2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7624" y="620688"/>
            <a:ext cx="1339277" cy="704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ours Agence Nationale des Ports (4 Postes) - Dreamjob.ma" id="30" name="Google Shape;3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83768" y="620688"/>
            <a:ext cx="1303362" cy="6853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 français Vinci se positionne sur les métiers du bois au Maroc - La Vie  éco" id="31" name="Google Shape;3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20168" y="1450234"/>
            <a:ext cx="1727048" cy="86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zhou Sinoma Construction Co., Ltd" id="32" name="Google Shape;32;p3"/>
          <p:cNvPicPr preferRelativeResize="0"/>
          <p:nvPr/>
        </p:nvPicPr>
        <p:blipFill rotWithShape="1">
          <a:blip r:embed="rId7">
            <a:alphaModFix/>
          </a:blip>
          <a:srcRect b="23454" l="0" r="0" t="0"/>
          <a:stretch/>
        </p:blipFill>
        <p:spPr>
          <a:xfrm>
            <a:off x="0" y="3332622"/>
            <a:ext cx="1643042" cy="7305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fargeHolcim — Wikipédia" id="33" name="Google Shape;3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59938" y="548680"/>
            <a:ext cx="1248566" cy="7586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gea Maroc recrute 12 Profils (Ingénieurs - Directeurs - Responsables -  Commerciaux) - Dreamjob.ma" id="34" name="Google Shape;34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81454" y="561537"/>
            <a:ext cx="1678778" cy="86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pagne de Recrutement Al Barid Bank" id="35" name="Google Shape;35;p3"/>
          <p:cNvPicPr preferRelativeResize="0"/>
          <p:nvPr/>
        </p:nvPicPr>
        <p:blipFill rotWithShape="1">
          <a:blip r:embed="rId10">
            <a:alphaModFix/>
          </a:blip>
          <a:srcRect b="12664" l="2554" r="0" t="3596"/>
          <a:stretch/>
        </p:blipFill>
        <p:spPr>
          <a:xfrm>
            <a:off x="3707904" y="548680"/>
            <a:ext cx="1428760" cy="6875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trotank Maroc - Berrechid | Facebook" id="36" name="Google Shape;36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218091" y="2217704"/>
            <a:ext cx="1256465" cy="11850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CDA SA | LinkedIn" id="37" name="Google Shape;37;p3"/>
          <p:cNvPicPr preferRelativeResize="0"/>
          <p:nvPr/>
        </p:nvPicPr>
        <p:blipFill rotWithShape="1">
          <a:blip r:embed="rId12">
            <a:alphaModFix/>
          </a:blip>
          <a:srcRect b="32861" l="0" r="2508" t="29459"/>
          <a:stretch/>
        </p:blipFill>
        <p:spPr>
          <a:xfrm>
            <a:off x="1288616" y="2625656"/>
            <a:ext cx="1285852" cy="5429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maden Morocco S.A.R.L | Panneaux Solaires | Maroc" id="38" name="Google Shape;38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842132" y="3466982"/>
            <a:ext cx="1659885" cy="683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LSIF - DRON Maroc" id="39" name="Google Shape;39;p3"/>
          <p:cNvPicPr preferRelativeResize="0"/>
          <p:nvPr/>
        </p:nvPicPr>
        <p:blipFill rotWithShape="1">
          <a:blip r:embed="rId14">
            <a:alphaModFix/>
          </a:blip>
          <a:srcRect b="29903" l="0" r="0" t="26758"/>
          <a:stretch/>
        </p:blipFill>
        <p:spPr>
          <a:xfrm>
            <a:off x="2585926" y="1601721"/>
            <a:ext cx="1463288" cy="731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cel in creating sustainable solutions for a better world - BESIX" id="40" name="Google Shape;40;p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357818" y="1643050"/>
            <a:ext cx="1440133" cy="5124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GCC | Leader Marocain de la Construction" id="41" name="Google Shape;41;p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42844" y="1643050"/>
            <a:ext cx="1135999" cy="5124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UMEZ MAROC RECRUTEMENT" id="42" name="Google Shape;42;p3"/>
          <p:cNvPicPr preferRelativeResize="0"/>
          <p:nvPr/>
        </p:nvPicPr>
        <p:blipFill rotWithShape="1">
          <a:blip r:embed="rId17">
            <a:alphaModFix/>
          </a:blip>
          <a:srcRect b="16009" l="11425" r="10180" t="22870"/>
          <a:stretch/>
        </p:blipFill>
        <p:spPr>
          <a:xfrm>
            <a:off x="4837438" y="2344318"/>
            <a:ext cx="1256464" cy="859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unitex (@dounitex) | Twitter" id="43" name="Google Shape;43;p3"/>
          <p:cNvPicPr preferRelativeResize="0"/>
          <p:nvPr/>
        </p:nvPicPr>
        <p:blipFill rotWithShape="1">
          <a:blip r:embed="rId18">
            <a:alphaModFix/>
          </a:blip>
          <a:srcRect b="34513" l="8165" r="5873" t="22829"/>
          <a:stretch/>
        </p:blipFill>
        <p:spPr>
          <a:xfrm>
            <a:off x="3761707" y="4296422"/>
            <a:ext cx="1428760" cy="85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CP: Le mastodonte conforte sa position de leader – SIAM 15ème Édition 2020  | Salon International de l'Agriculture au Maroc" id="44" name="Google Shape;44;p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000496" y="1622397"/>
            <a:ext cx="1308949" cy="65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 Saoudien SPIMACO renforce sa présence au Maroc avec un investissement de  400 MAD | MAP Express MAP Express" id="45" name="Google Shape;45;p3"/>
          <p:cNvPicPr preferRelativeResize="0"/>
          <p:nvPr/>
        </p:nvPicPr>
        <p:blipFill rotWithShape="1">
          <a:blip r:embed="rId20">
            <a:alphaModFix/>
          </a:blip>
          <a:srcRect b="29097" l="7363" r="11361" t="21277"/>
          <a:stretch/>
        </p:blipFill>
        <p:spPr>
          <a:xfrm>
            <a:off x="2714611" y="2436889"/>
            <a:ext cx="2106132" cy="707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Smidth : carrières et emplois | Indeed.com" id="46" name="Google Shape;46;p3"/>
          <p:cNvPicPr preferRelativeResize="0"/>
          <p:nvPr/>
        </p:nvPicPr>
        <p:blipFill rotWithShape="1">
          <a:blip r:embed="rId21">
            <a:alphaModFix/>
          </a:blip>
          <a:srcRect b="33562" l="-7546" r="-2650" t="30717"/>
          <a:stretch/>
        </p:blipFill>
        <p:spPr>
          <a:xfrm>
            <a:off x="1378734" y="1643051"/>
            <a:ext cx="1214446" cy="541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f Kessab Al Maghreb" id="47" name="Google Shape;47;p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379982" y="3205143"/>
            <a:ext cx="1231256" cy="819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ya Gold &amp; Silver - Crunchbase Company Profile &amp; Funding" id="48" name="Google Shape;48;p3"/>
          <p:cNvPicPr preferRelativeResize="0"/>
          <p:nvPr/>
        </p:nvPicPr>
        <p:blipFill rotWithShape="1">
          <a:blip r:embed="rId23">
            <a:alphaModFix/>
          </a:blip>
          <a:srcRect b="30296" l="9924" r="8526" t="29831"/>
          <a:stretch/>
        </p:blipFill>
        <p:spPr>
          <a:xfrm>
            <a:off x="4831170" y="3292123"/>
            <a:ext cx="1907613" cy="93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3"/>
          <p:cNvPicPr preferRelativeResize="0"/>
          <p:nvPr/>
        </p:nvPicPr>
        <p:blipFill rotWithShape="1">
          <a:blip r:embed="rId24">
            <a:alphaModFix/>
          </a:blip>
          <a:srcRect b="22591" l="31147" r="30043" t="27215"/>
          <a:stretch/>
        </p:blipFill>
        <p:spPr>
          <a:xfrm>
            <a:off x="7926957" y="2432841"/>
            <a:ext cx="992123" cy="8532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é Cadi Ayyad — Wikipédia" id="50" name="Google Shape;50;p3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8172400" y="4244254"/>
            <a:ext cx="828756" cy="10475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ours Université Chouaïb Doukkali (7 Postes) - Dreamjob.ma" id="51" name="Google Shape;51;p3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063971" y="4251227"/>
            <a:ext cx="1629955" cy="85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pharma – Brand Your Morocco" id="52" name="Google Shape;52;p3"/>
          <p:cNvPicPr preferRelativeResize="0"/>
          <p:nvPr/>
        </p:nvPicPr>
        <p:blipFill rotWithShape="1">
          <a:blip r:embed="rId27">
            <a:alphaModFix/>
          </a:blip>
          <a:srcRect b="32046" l="0" r="0" t="31005"/>
          <a:stretch/>
        </p:blipFill>
        <p:spPr>
          <a:xfrm>
            <a:off x="177456" y="4375818"/>
            <a:ext cx="1629956" cy="4616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ours Ministère du Tourisme (10 Postes) - Dreamjob.ma" id="53" name="Google Shape;53;p3"/>
          <p:cNvPicPr preferRelativeResize="0"/>
          <p:nvPr/>
        </p:nvPicPr>
        <p:blipFill rotWithShape="1">
          <a:blip r:embed="rId28">
            <a:alphaModFix/>
          </a:blip>
          <a:srcRect b="-1" l="9767" r="8084" t="2825"/>
          <a:stretch/>
        </p:blipFill>
        <p:spPr>
          <a:xfrm>
            <a:off x="5309445" y="5857054"/>
            <a:ext cx="1714922" cy="1006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zone MALI environnement et services - Home | Facebook" id="54" name="Google Shape;54;p3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93665" y="2283077"/>
            <a:ext cx="935569" cy="9738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gréments &amp;amp; Engagements – SACHELEM SARL" id="55" name="Google Shape;55;p3"/>
          <p:cNvPicPr preferRelativeResize="0"/>
          <p:nvPr/>
        </p:nvPicPr>
        <p:blipFill rotWithShape="1">
          <a:blip r:embed="rId30">
            <a:alphaModFix/>
          </a:blip>
          <a:srcRect b="21052" l="0" r="4544" t="8459"/>
          <a:stretch/>
        </p:blipFill>
        <p:spPr>
          <a:xfrm>
            <a:off x="6670492" y="93957"/>
            <a:ext cx="1256465" cy="15308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oupelec | Solutions de distribution électrique &amp;amp; Automatismes industriels" id="56" name="Google Shape;56;p3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292080" y="4296422"/>
            <a:ext cx="1214446" cy="775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tlas Hospitality.jpg" id="57" name="Google Shape;57;p3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151096" y="5960306"/>
            <a:ext cx="1571636" cy="7858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 Meridien Logo Vector (.EPS) Free Download" id="58" name="Google Shape;58;p3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7387348" y="5745470"/>
            <a:ext cx="1686091" cy="562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ahg.fr/SITE_AHG_WEB/UK/Logo-AHG.png" id="59" name="Google Shape;59;p3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1832632" y="3291895"/>
            <a:ext cx="1327418" cy="929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rtez à 2 à Adam Park Marrakech Hôtel &amp;amp; Spa 5* et profitez d&amp;#39;une nuit en  chambre double confort en petit déjeuner en luxe et volupté à 799DHs  seulement au lieu de" id="60" name="Google Shape;60;p3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15479" y="5929306"/>
            <a:ext cx="1428728" cy="928694"/>
          </a:xfrm>
          <a:prstGeom prst="rect">
            <a:avLst/>
          </a:prstGeom>
          <a:noFill/>
          <a:ln>
            <a:noFill/>
          </a:ln>
        </p:spPr>
      </p:pic>
      <p:sp>
        <p:nvSpPr>
          <p:cNvPr descr="Wolkat Group" id="61" name="Google Shape;61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nedmar | LinkedIn" id="62" name="Google Shape;62;p3"/>
          <p:cNvPicPr preferRelativeResize="0"/>
          <p:nvPr/>
        </p:nvPicPr>
        <p:blipFill rotWithShape="1">
          <a:blip r:embed="rId36">
            <a:alphaModFix/>
          </a:blip>
          <a:srcRect b="24819" l="0" r="0" t="28122"/>
          <a:stretch/>
        </p:blipFill>
        <p:spPr>
          <a:xfrm>
            <a:off x="142844" y="5214948"/>
            <a:ext cx="2090992" cy="5429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ile Habillement Tanger | Infopoint" id="63" name="Google Shape;63;p3"/>
          <p:cNvPicPr preferRelativeResize="0"/>
          <p:nvPr/>
        </p:nvPicPr>
        <p:blipFill rotWithShape="1">
          <a:blip r:embed="rId37">
            <a:alphaModFix/>
          </a:blip>
          <a:srcRect b="17202" l="7679" r="0" t="7028"/>
          <a:stretch/>
        </p:blipFill>
        <p:spPr>
          <a:xfrm>
            <a:off x="2714611" y="5210972"/>
            <a:ext cx="1930411" cy="5222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matem | LinkedIn" id="64" name="Google Shape;64;p3"/>
          <p:cNvPicPr preferRelativeResize="0"/>
          <p:nvPr/>
        </p:nvPicPr>
        <p:blipFill rotWithShape="1">
          <a:blip r:embed="rId38">
            <a:alphaModFix/>
          </a:blip>
          <a:srcRect b="31685" l="0" r="0" t="27110"/>
          <a:stretch/>
        </p:blipFill>
        <p:spPr>
          <a:xfrm>
            <a:off x="4981454" y="5210972"/>
            <a:ext cx="2306963" cy="639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 MAARIF ALJADIDA Rabat" id="65" name="Google Shape;65;p3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3725173" y="5941010"/>
            <a:ext cx="1131370" cy="8382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entrelec – Energy Solutions" id="66" name="Google Shape;66;p3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6660232" y="4581128"/>
            <a:ext cx="1267992" cy="57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/>
        </p:nvSpPr>
        <p:spPr>
          <a:xfrm>
            <a:off x="0" y="0"/>
            <a:ext cx="9144000" cy="1196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22173" marR="0" rtl="0" algn="l">
              <a:lnSpc>
                <a:spcPct val="87239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Moyens techniques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395541" y="3783283"/>
            <a:ext cx="4104513" cy="295808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0" y="-25"/>
            <a:ext cx="9144000" cy="119674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333248" y="1355540"/>
            <a:ext cx="2199225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Moyens matériels </a:t>
            </a:r>
            <a:r>
              <a:rPr b="1" lang="fr-FR" sz="1400">
                <a:solidFill>
                  <a:srgbClr val="7E7E7E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309473" y="1653125"/>
            <a:ext cx="126746" cy="1935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81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595985" y="1665351"/>
            <a:ext cx="4667768" cy="193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30403" rtl="0" algn="l">
              <a:lnSpc>
                <a:spcPct val="71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Analyseurs de réseau électrique 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9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Cameras thermiques 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Mesureurs de terre 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Mesureurs d’isolement.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Mesureurs de boucle / courant de court-circuit.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Testeurs de disjoncteurs différentiels.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040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Vidéoscopes industriels.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Sonomètres, Anémomètres, Luxmètres, Tachymètre,……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5125974" y="3866457"/>
            <a:ext cx="91199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Moyens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6056532" y="3866457"/>
            <a:ext cx="1080226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logiciels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7155326" y="3866457"/>
            <a:ext cx="122905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5125974" y="4200572"/>
            <a:ext cx="114706" cy="2171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9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5456450" y="4413375"/>
            <a:ext cx="2588400" cy="30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26746" rtl="0" algn="l">
              <a:lnSpc>
                <a:spcPct val="6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T*SOL .</a:t>
            </a:r>
            <a:endParaRPr/>
          </a:p>
          <a:p>
            <a:pPr indent="0" lvl="0" marL="12700" marR="26746" rtl="0" algn="l">
              <a:lnSpc>
                <a:spcPct val="70000"/>
              </a:lnSpc>
              <a:spcBef>
                <a:spcPts val="7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Elecalc HT-BT .</a:t>
            </a:r>
            <a:endParaRPr/>
          </a:p>
          <a:p>
            <a:pPr indent="0" lvl="0" marL="12700" marR="26746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Elecalc EP.</a:t>
            </a:r>
            <a:endParaRPr/>
          </a:p>
          <a:p>
            <a:pPr indent="0" lvl="0" marL="12700" marR="26746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Archelios™ CALC .</a:t>
            </a:r>
            <a:endParaRPr/>
          </a:p>
          <a:p>
            <a:pPr indent="0" lvl="0" marL="12700" marR="26746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Archelios™ PRO .</a:t>
            </a:r>
            <a:endParaRPr/>
          </a:p>
          <a:p>
            <a:pPr indent="0" lvl="0" marL="12700" marR="26746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CYPECAD MEP.</a:t>
            </a:r>
            <a:endParaRPr/>
          </a:p>
          <a:p>
            <a:pPr indent="0" lvl="0" marL="12700" marR="26746" rtl="0" algn="l">
              <a:lnSpc>
                <a:spcPct val="70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CYPETHERM LOADS.</a:t>
            </a:r>
            <a:endParaRPr/>
          </a:p>
          <a:p>
            <a:pPr indent="0" lvl="0" marL="127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CYPETHERM BRIDGES.</a:t>
            </a:r>
            <a:endParaRPr/>
          </a:p>
          <a:p>
            <a:pPr indent="0" lvl="0" marL="12700" marR="111076" rtl="0" algn="l">
              <a:lnSpc>
                <a:spcPct val="994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CYPETHERM HYGRO. CYPETHERM EPlus 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tre capital humain | OFPPT" id="86" name="Google Shape;8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115483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 txBox="1"/>
          <p:nvPr/>
        </p:nvSpPr>
        <p:spPr>
          <a:xfrm>
            <a:off x="35496" y="1340768"/>
            <a:ext cx="2199225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CAPITAL HUMAIN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 txBox="1"/>
          <p:nvPr/>
        </p:nvSpPr>
        <p:spPr>
          <a:xfrm>
            <a:off x="251520" y="1700808"/>
            <a:ext cx="280831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 administratif</a:t>
            </a:r>
            <a:endParaRPr sz="1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 txBox="1"/>
          <p:nvPr/>
        </p:nvSpPr>
        <p:spPr>
          <a:xfrm>
            <a:off x="251520" y="2852936"/>
            <a:ext cx="280831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 commercial</a:t>
            </a:r>
            <a:endParaRPr sz="16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p5"/>
          <p:cNvGraphicFramePr/>
          <p:nvPr/>
        </p:nvGraphicFramePr>
        <p:xfrm>
          <a:off x="251521" y="321297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{595E3AA7-0200-46EE-9A78-3E7404C91F36}</a:tableStyleId>
              </a:tblPr>
              <a:tblGrid>
                <a:gridCol w="2311750"/>
                <a:gridCol w="1398425"/>
                <a:gridCol w="2623625"/>
                <a:gridCol w="1398425"/>
                <a:gridCol w="1052750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FONCTION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DIPLÔME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SPÉCIALITÉ 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EXPÉRIENCE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nombre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 u="none" cap="none" strike="noStrike"/>
                        <a:t>Responsable marketing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Marketing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11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16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Responsable commercial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Technicien spécialisé en commerce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12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Assistante commerciale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Technicien spécialisé en commerce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10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graphicFrame>
        <p:nvGraphicFramePr>
          <p:cNvPr id="91" name="Google Shape;91;p5"/>
          <p:cNvGraphicFramePr/>
          <p:nvPr/>
        </p:nvGraphicFramePr>
        <p:xfrm>
          <a:off x="251519" y="198884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{595E3AA7-0200-46EE-9A78-3E7404C91F36}</a:tableStyleId>
              </a:tblPr>
              <a:tblGrid>
                <a:gridCol w="2664300"/>
                <a:gridCol w="1201025"/>
                <a:gridCol w="2817275"/>
                <a:gridCol w="21023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      FONCTION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DIPLÔME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SPÉCIALITÉ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ANNEES D’EXPERIENCE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Directeur général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 + 8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 et énergie renouvelable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18 ans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Responsable administratif et financier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 + 4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Gestion des entreprises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9 ans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Assistante de direction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 + 2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Secrétariat de direction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19 ans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  <p:sp>
        <p:nvSpPr>
          <p:cNvPr id="92" name="Google Shape;92;p5"/>
          <p:cNvSpPr txBox="1"/>
          <p:nvPr/>
        </p:nvSpPr>
        <p:spPr>
          <a:xfrm>
            <a:off x="251520" y="4077072"/>
            <a:ext cx="280831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 technique</a:t>
            </a:r>
            <a:endParaRPr sz="16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3" name="Google Shape;93;p5"/>
          <p:cNvGraphicFramePr/>
          <p:nvPr/>
        </p:nvGraphicFramePr>
        <p:xfrm>
          <a:off x="251518" y="436510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{595E3AA7-0200-46EE-9A78-3E7404C91F36}</a:tableStyleId>
              </a:tblPr>
              <a:tblGrid>
                <a:gridCol w="2245750"/>
                <a:gridCol w="1398425"/>
                <a:gridCol w="2689625"/>
                <a:gridCol w="1398425"/>
                <a:gridCol w="1052750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FONCTION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Diplôme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Spécialité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Expérience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N/BRE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9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16 ans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9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 énergétique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07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 énergétique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05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05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Industriel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08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Industriel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06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Ingénieur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Electrique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07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Technicien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08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Technicien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18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Technicien d’études et contrôles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BAC+2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Génie Électrique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 ans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/>
                        <a:t>01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0" y="3842892"/>
            <a:ext cx="4211955" cy="30151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5434584" y="1732788"/>
            <a:ext cx="1918715" cy="186994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5476875" y="1752473"/>
            <a:ext cx="1833372" cy="178485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0" y="-27432"/>
            <a:ext cx="9144000" cy="13843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182981" y="1445191"/>
            <a:ext cx="4551838" cy="59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contrôles et inspections.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9918" marR="38176" rtl="0" algn="l">
              <a:lnSpc>
                <a:spcPct val="101725"/>
              </a:lnSpc>
              <a:spcBef>
                <a:spcPts val="285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Nos missions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 txBox="1"/>
          <p:nvPr/>
        </p:nvSpPr>
        <p:spPr>
          <a:xfrm>
            <a:off x="5931789" y="2287143"/>
            <a:ext cx="986358" cy="734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7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fr-FR" sz="2100">
                <a:solidFill>
                  <a:srgbClr val="77923B"/>
                </a:solidFill>
                <a:latin typeface="Calibri"/>
                <a:ea typeface="Calibri"/>
                <a:cs typeface="Calibri"/>
                <a:sym typeface="Calibri"/>
              </a:rPr>
              <a:t>ORGANISME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5372" marR="27905" rtl="0" algn="l">
              <a:lnSpc>
                <a:spcPct val="7319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baseline="30000" lang="fr-FR" sz="3600">
                <a:solidFill>
                  <a:srgbClr val="77923B"/>
                </a:solidFill>
                <a:latin typeface="Calibri"/>
                <a:ea typeface="Calibri"/>
                <a:cs typeface="Calibri"/>
                <a:sym typeface="Calibri"/>
              </a:rPr>
              <a:t>AGRÉÉ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61302" marR="89602" rtl="0" algn="ctr">
              <a:lnSpc>
                <a:spcPct val="7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fr-FR" sz="2100">
                <a:solidFill>
                  <a:srgbClr val="77923B"/>
                </a:solidFill>
                <a:latin typeface="Calibri"/>
                <a:ea typeface="Calibri"/>
                <a:cs typeface="Calibri"/>
                <a:sym typeface="Calibri"/>
              </a:rPr>
              <a:t>PAR L’ÉTAT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643534" y="2322347"/>
            <a:ext cx="3863950" cy="1854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69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Contrôles règlementaire.</a:t>
            </a:r>
            <a:endParaRPr/>
          </a:p>
          <a:p>
            <a:pPr indent="-457200" lvl="0" marL="469900" marR="3433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Contrôles techniques.</a:t>
            </a:r>
            <a:endParaRPr/>
          </a:p>
          <a:p>
            <a:pPr indent="-457200" lvl="0" marL="469900" marR="3433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Contrôles de sécurité.</a:t>
            </a:r>
            <a:endParaRPr/>
          </a:p>
          <a:p>
            <a:pPr indent="-457200" lvl="0" marL="469900" marR="3433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Inspection.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4534966" y="3911199"/>
            <a:ext cx="1424305" cy="1991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Domaines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5681189" y="3921993"/>
            <a:ext cx="200875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de compétences 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4366127" y="4416043"/>
            <a:ext cx="4583911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69875" lvl="0" marL="269875" marR="34290" rtl="0" algn="l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Installations électriques HTA/BT.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34290" rtl="0" algn="l">
              <a:lnSpc>
                <a:spcPct val="80000"/>
              </a:lnSpc>
              <a:spcBef>
                <a:spcPts val="11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Moyens de levages et Ascenseurs.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Sécurité des engins de chantiers et machines.</a:t>
            </a:r>
            <a:endParaRPr baseline="30000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Contrôle à pression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3429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Thermographie infrarouge.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3429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 de la qualité d’énergie.</a:t>
            </a:r>
            <a:endParaRPr baseline="30000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3429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Audit sécurité incendie.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269875" marR="3429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Eclairement, Bruit, et qualité de l’air.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/>
          <p:nvPr/>
        </p:nvSpPr>
        <p:spPr>
          <a:xfrm>
            <a:off x="-17512" y="0"/>
            <a:ext cx="9161526" cy="122123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20999" y="3428993"/>
            <a:ext cx="3703447" cy="342328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186334" y="1216337"/>
            <a:ext cx="3486730" cy="546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études techniques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38176" rtl="0" algn="l">
              <a:lnSpc>
                <a:spcPct val="87239"/>
              </a:lnSpc>
              <a:spcBef>
                <a:spcPts val="415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Nos missions 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"/>
          <p:cNvSpPr txBox="1"/>
          <p:nvPr/>
        </p:nvSpPr>
        <p:spPr>
          <a:xfrm>
            <a:off x="258267" y="1869241"/>
            <a:ext cx="139700" cy="1351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544779" y="1883028"/>
            <a:ext cx="4867523" cy="1768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Evaluation des dossiers d'investissement.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11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Elaboration des dossiers de projets.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Assistance au choix des prestataires.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Suivi et réception des projets.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Expertise, diagnostique, et assistance technique.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12700" rtl="0" algn="r">
              <a:lnSpc>
                <a:spcPct val="87239"/>
              </a:lnSpc>
              <a:spcBef>
                <a:spcPts val="148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Domaines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5462417" y="3422737"/>
            <a:ext cx="2009298" cy="2283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de compétences 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4363339" y="4032051"/>
            <a:ext cx="139700" cy="802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"/>
          <p:cNvSpPr txBox="1"/>
          <p:nvPr/>
        </p:nvSpPr>
        <p:spPr>
          <a:xfrm>
            <a:off x="5715331" y="3815969"/>
            <a:ext cx="5173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 txBox="1"/>
          <p:nvPr/>
        </p:nvSpPr>
        <p:spPr>
          <a:xfrm>
            <a:off x="4375404" y="4913630"/>
            <a:ext cx="524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 txBox="1"/>
          <p:nvPr/>
        </p:nvSpPr>
        <p:spPr>
          <a:xfrm>
            <a:off x="3635896" y="3968369"/>
            <a:ext cx="583637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Installations électriques HT/BT;</a:t>
            </a:r>
            <a:endParaRPr/>
          </a:p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Installations Solaires photovoltaïques;</a:t>
            </a:r>
            <a:endParaRPr/>
          </a:p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Installations courant faible ( </a:t>
            </a:r>
            <a:r>
              <a:rPr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Informatique, téléphonie, sonorisation, Vidéosurveillance, Audiovisuel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…..);</a:t>
            </a:r>
            <a:endParaRPr/>
          </a:p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Systèmes d’éclairage Public et d’ambiance;</a:t>
            </a:r>
            <a:endParaRPr/>
          </a:p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Aménagement intérieur des espaces tertiaires;</a:t>
            </a:r>
            <a:endParaRPr/>
          </a:p>
          <a:p>
            <a:pPr indent="-192088" lvl="0" marL="1920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de la maintenance,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/>
          <p:nvPr/>
        </p:nvSpPr>
        <p:spPr>
          <a:xfrm>
            <a:off x="5940552" y="1916810"/>
            <a:ext cx="3599942" cy="209931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0" y="4221098"/>
            <a:ext cx="3968877" cy="263690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0" y="-50"/>
            <a:ext cx="9949307" cy="122039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132994" y="1413187"/>
            <a:ext cx="3384364" cy="602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audit énergétique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09905" marR="38176" rtl="0" algn="l">
              <a:lnSpc>
                <a:spcPct val="87239"/>
              </a:lnSpc>
              <a:spcBef>
                <a:spcPts val="863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Nos missions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258267" y="2194488"/>
            <a:ext cx="139700" cy="1351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544779" y="2208276"/>
            <a:ext cx="5990427" cy="1351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34289" rtl="0" algn="l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Audit énergétique.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11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Mise en place du système de management d’énergie ISO 50001.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4289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Optimisation des tarifs.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4289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Suivi et maitrise de la consommation.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4289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Diagnostique de la performance énergétiques.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4390771" y="4692084"/>
            <a:ext cx="1126219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Domaines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536994" y="4692084"/>
            <a:ext cx="1865842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de compétences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7422840" y="4692084"/>
            <a:ext cx="122905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4219448" y="5315647"/>
            <a:ext cx="139852" cy="10772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52" rtl="0" algn="l">
              <a:lnSpc>
                <a:spcPct val="95825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4505960" y="5329453"/>
            <a:ext cx="4425593" cy="1077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34290" rtl="0" algn="l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Efficacité énergétique dans l’industrie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4290" rtl="0" algn="l">
              <a:lnSpc>
                <a:spcPct val="80000"/>
              </a:lnSpc>
              <a:spcBef>
                <a:spcPts val="11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Efficacité énergétique dans le transport.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3429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Efficacité énergétique dans le bâtiment.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Simulation thermique dynamique de bâtiment.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/>
          <p:nvPr/>
        </p:nvSpPr>
        <p:spPr>
          <a:xfrm>
            <a:off x="330200" y="2040187"/>
            <a:ext cx="3860800" cy="626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Pôle conseil &amp; formations.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38176" rtl="0" algn="l">
              <a:lnSpc>
                <a:spcPct val="101725"/>
              </a:lnSpc>
              <a:spcBef>
                <a:spcPts val="547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Nos missions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41092" y="2807884"/>
            <a:ext cx="8750508" cy="1459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55600" marR="34289" rtl="0" algn="l">
              <a:lnSpc>
                <a:spcPct val="806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Conseil &amp; accompagnement aux certifications.</a:t>
            </a:r>
            <a:endParaRPr/>
          </a:p>
          <a:p>
            <a:pPr indent="-342900" lvl="0" marL="355600" marR="34289" rtl="0" algn="l">
              <a:lnSpc>
                <a:spcPct val="80625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Prise en charge de la veille légale et règlementaire.</a:t>
            </a:r>
            <a:endParaRPr/>
          </a:p>
          <a:p>
            <a:pPr indent="-342900" lvl="0" marL="355600" marR="34289" rtl="0" algn="l">
              <a:lnSpc>
                <a:spcPct val="80625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Outsourcing HSE.</a:t>
            </a:r>
            <a:endParaRPr/>
          </a:p>
          <a:p>
            <a:pPr indent="-342900" lvl="0" marL="355600" marR="34289" rtl="0" algn="l">
              <a:lnSpc>
                <a:spcPct val="80625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Externalisation de l’audit interne.</a:t>
            </a:r>
            <a:endParaRPr/>
          </a:p>
          <a:p>
            <a:pPr indent="-342900" lvl="0" marL="355600" marR="34289" rtl="0" algn="l">
              <a:lnSpc>
                <a:spcPct val="80625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aseline="30000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Formations santé et sécurité au travail (SST, EPI, ESI, Habilitation électrique, conduites,…) </a:t>
            </a:r>
            <a:endParaRPr/>
          </a:p>
          <a:p>
            <a:pPr indent="-171450" lvl="0" marL="355600" marR="34289" rtl="0" algn="l">
              <a:lnSpc>
                <a:spcPct val="71666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aseline="30000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20000"/>
              </a:lnSpc>
              <a:spcBef>
                <a:spcPts val="11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 txBox="1"/>
          <p:nvPr/>
        </p:nvSpPr>
        <p:spPr>
          <a:xfrm>
            <a:off x="4724400" y="4648200"/>
            <a:ext cx="3154975" cy="228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Domaines de compétences 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690814" y="5021514"/>
            <a:ext cx="4453186" cy="1077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55600" marR="34289" rtl="0" algn="l">
              <a:lnSpc>
                <a:spcPct val="71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de la qualité ISO 9001.</a:t>
            </a:r>
            <a:endParaRPr/>
          </a:p>
          <a:p>
            <a:pPr indent="-342900" lvl="0" marL="355600" marR="34289" rtl="0" algn="l">
              <a:lnSpc>
                <a:spcPct val="71666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de la SST ISO 45001 .</a:t>
            </a:r>
            <a:endParaRPr/>
          </a:p>
          <a:p>
            <a:pPr indent="-342900" lvl="0" marL="355600" marR="34289" rtl="0" algn="l">
              <a:lnSpc>
                <a:spcPct val="71666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environnemental ISO 14001.</a:t>
            </a:r>
            <a:endParaRPr/>
          </a:p>
          <a:p>
            <a:pPr indent="-342900" lvl="0" marL="355600" marR="34289" rtl="0" algn="l">
              <a:lnSpc>
                <a:spcPct val="71666"/>
              </a:lnSpc>
              <a:spcBef>
                <a:spcPts val="9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aseline="30000" lang="fr-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de l'énergie ISO 50001.</a:t>
            </a:r>
            <a:endParaRPr baseline="30000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A Conseil – Accélérateur de progrès"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2220" y="1975495"/>
            <a:ext cx="2819400" cy="15831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SO 50001 - La norme vaut-elle le coup ?" id="146" name="Google Shape;14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9830"/>
            <a:ext cx="9144000" cy="19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/>
          <p:nvPr/>
        </p:nvSpPr>
        <p:spPr>
          <a:xfrm>
            <a:off x="0" y="4267200"/>
            <a:ext cx="3962400" cy="2590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2483739" y="764679"/>
            <a:ext cx="3960495" cy="10081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2410714" y="2489390"/>
            <a:ext cx="4365265" cy="3553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558926" marR="579415" rtl="0" algn="ctr">
              <a:lnSpc>
                <a:spcPct val="87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Direction Administrative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97611" marR="629078" rtl="0" algn="ctr">
              <a:lnSpc>
                <a:spcPct val="8723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Villa 6, lot chakir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83564" marR="1104272" rtl="0" algn="ctr">
              <a:lnSpc>
                <a:spcPct val="8723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05 23 39 12 63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9263" lvl="0" marL="616543" marR="547310" rtl="0" algn="ctr">
              <a:lnSpc>
                <a:spcPct val="104666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Direction technique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16543" marR="547310" rtl="0" algn="ctr">
              <a:lnSpc>
                <a:spcPct val="104666"/>
              </a:lnSpc>
              <a:spcBef>
                <a:spcPts val="277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Appt.5,Imm. A, Résidence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16543" marR="547310" rtl="0" algn="ctr">
              <a:lnSpc>
                <a:spcPct val="104666"/>
              </a:lnSpc>
              <a:spcBef>
                <a:spcPts val="277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ALBALSAM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27760" marR="1148087" rtl="0" algn="ctr">
              <a:lnSpc>
                <a:spcPct val="69814"/>
              </a:lnSpc>
              <a:spcBef>
                <a:spcPts val="371"/>
              </a:spcBef>
              <a:spcAft>
                <a:spcPts val="0"/>
              </a:spcAft>
              <a:buNone/>
            </a:pPr>
            <a:r>
              <a:rPr baseline="30000" lang="fr-FR" sz="27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05 23 3746 50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61288" marR="1179296" rtl="0" algn="ctr">
              <a:lnSpc>
                <a:spcPct val="87239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Filiale Sénégal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723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Villa N°14, Cité ICS, Ouest- foire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693162" marR="1710640" rtl="0" algn="ctr">
              <a:lnSpc>
                <a:spcPct val="8723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DAKAR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0" lvl="0" marL="625755" marR="642532" rtl="0" algn="ctr">
              <a:lnSpc>
                <a:spcPct val="101725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E7E7E"/>
                </a:solidFill>
                <a:latin typeface="Arial"/>
                <a:ea typeface="Arial"/>
                <a:cs typeface="Arial"/>
                <a:sym typeface="Arial"/>
              </a:rPr>
              <a:t>00221 77 508 11 80 </a:t>
            </a:r>
            <a:r>
              <a:rPr b="1" lang="fr-FR" sz="18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www.makauditconsulting.com</a:t>
            </a:r>
            <a:r>
              <a:rPr b="1" lang="fr-FR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1800" u="sng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makauditconsulting@gmail.com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makaudit</dc:creator>
</cp:coreProperties>
</file>